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24"/>
  </p:notesMasterIdLst>
  <p:handoutMasterIdLst>
    <p:handoutMasterId r:id="rId25"/>
  </p:handoutMasterIdLst>
  <p:sldIdLst>
    <p:sldId id="639" r:id="rId2"/>
    <p:sldId id="640" r:id="rId3"/>
    <p:sldId id="691" r:id="rId4"/>
    <p:sldId id="692" r:id="rId5"/>
    <p:sldId id="684" r:id="rId6"/>
    <p:sldId id="641" r:id="rId7"/>
    <p:sldId id="642" r:id="rId8"/>
    <p:sldId id="643" r:id="rId9"/>
    <p:sldId id="644" r:id="rId10"/>
    <p:sldId id="645" r:id="rId11"/>
    <p:sldId id="646" r:id="rId12"/>
    <p:sldId id="647" r:id="rId13"/>
    <p:sldId id="648" r:id="rId14"/>
    <p:sldId id="695" r:id="rId15"/>
    <p:sldId id="662" r:id="rId16"/>
    <p:sldId id="663" r:id="rId17"/>
    <p:sldId id="665" r:id="rId18"/>
    <p:sldId id="669" r:id="rId19"/>
    <p:sldId id="670" r:id="rId20"/>
    <p:sldId id="696" r:id="rId21"/>
    <p:sldId id="697" r:id="rId22"/>
    <p:sldId id="699" r:id="rId23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43">
          <p15:clr>
            <a:srgbClr val="A4A3A4"/>
          </p15:clr>
        </p15:guide>
        <p15:guide id="3" pos="3248">
          <p15:clr>
            <a:srgbClr val="A4A3A4"/>
          </p15:clr>
        </p15:guide>
        <p15:guide id="4" pos="126" userDrawn="1">
          <p15:clr>
            <a:srgbClr val="A4A3A4"/>
          </p15:clr>
        </p15:guide>
        <p15:guide id="5" pos="6068">
          <p15:clr>
            <a:srgbClr val="A4A3A4"/>
          </p15:clr>
        </p15:guide>
        <p15:guide id="6" orient="horz" pos="1117">
          <p15:clr>
            <a:srgbClr val="A4A3A4"/>
          </p15:clr>
        </p15:guide>
        <p15:guide id="7" orient="horz" pos="4167">
          <p15:clr>
            <a:srgbClr val="A4A3A4"/>
          </p15:clr>
        </p15:guide>
        <p15:guide id="8" pos="3120">
          <p15:clr>
            <a:srgbClr val="A4A3A4"/>
          </p15:clr>
        </p15:guide>
        <p15:guide id="9" orient="horz" pos="754">
          <p15:clr>
            <a:srgbClr val="A4A3A4"/>
          </p15:clr>
        </p15:guide>
        <p15:guide id="10" orient="horz" pos="1145">
          <p15:clr>
            <a:srgbClr val="A4A3A4"/>
          </p15:clr>
        </p15:guide>
        <p15:guide id="11" orient="horz" pos="1821">
          <p15:clr>
            <a:srgbClr val="A4A3A4"/>
          </p15:clr>
        </p15:guide>
        <p15:guide id="12" orient="horz" pos="4110">
          <p15:clr>
            <a:srgbClr val="A4A3A4"/>
          </p15:clr>
        </p15:guide>
        <p15:guide id="13" pos="747">
          <p15:clr>
            <a:srgbClr val="A4A3A4"/>
          </p15:clr>
        </p15:guide>
        <p15:guide id="14" pos="4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8EC"/>
    <a:srgbClr val="FEF6B8"/>
    <a:srgbClr val="F8A9A9"/>
    <a:srgbClr val="D0F3AD"/>
    <a:srgbClr val="E0D1DB"/>
    <a:srgbClr val="D5E8DD"/>
    <a:srgbClr val="FDE0C2"/>
    <a:srgbClr val="F1F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09" autoAdjust="0"/>
    <p:restoredTop sz="87722" autoAdjust="0"/>
  </p:normalViewPr>
  <p:slideViewPr>
    <p:cSldViewPr>
      <p:cViewPr varScale="1">
        <p:scale>
          <a:sx n="75" d="100"/>
          <a:sy n="75" d="100"/>
        </p:scale>
        <p:origin x="456" y="72"/>
      </p:cViewPr>
      <p:guideLst>
        <p:guide orient="horz" pos="2160"/>
        <p:guide orient="horz" pos="1143"/>
        <p:guide pos="3248"/>
        <p:guide pos="126"/>
        <p:guide pos="6068"/>
        <p:guide orient="horz" pos="1117"/>
        <p:guide orient="horz" pos="4167"/>
        <p:guide pos="3120"/>
        <p:guide orient="horz" pos="754"/>
        <p:guide orient="horz" pos="1145"/>
        <p:guide orient="horz" pos="1821"/>
        <p:guide orient="horz" pos="4110"/>
        <p:guide pos="747"/>
        <p:guide pos="4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notesViewPr>
    <p:cSldViewPr>
      <p:cViewPr varScale="1">
        <p:scale>
          <a:sx n="81" d="100"/>
          <a:sy n="81" d="100"/>
        </p:scale>
        <p:origin x="-3972" y="-84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CE032-ED07-4139-9220-BFAAF10FFB30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2016-12-27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F537A-B899-4629-94FD-F7A90AEBB56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1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87271AE6-D0B1-AA47-88FE-716E07697481}" type="datetime1">
              <a:rPr lang="ko-KR" altLang="en-US"/>
              <a:pPr>
                <a:defRPr/>
              </a:pPr>
              <a:t>2016-12-27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B3B64855-A6CE-B943-8FEC-1FFE2BF2799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4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1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1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1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1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1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1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17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1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1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776536" y="1772816"/>
            <a:ext cx="36004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4016896" y="1817688"/>
            <a:ext cx="5616054" cy="47069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89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1" y="-2892"/>
            <a:ext cx="9906001" cy="28639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1594000" scaled="0"/>
          </a:gradFill>
          <a:ln>
            <a:noFill/>
          </a:ln>
          <a:effectLst>
            <a:outerShdw blurRad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 userDrawn="1"/>
        </p:nvSpPr>
        <p:spPr>
          <a:xfrm>
            <a:off x="0" y="-11601"/>
            <a:ext cx="9909530" cy="94981"/>
          </a:xfrm>
          <a:prstGeom prst="rect">
            <a:avLst/>
          </a:prstGeom>
          <a:gradFill>
            <a:gsLst>
              <a:gs pos="0">
                <a:srgbClr val="69B0E1"/>
              </a:gs>
              <a:gs pos="100000">
                <a:srgbClr val="B5D9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814" r="36700" b="42431"/>
          <a:stretch/>
        </p:blipFill>
        <p:spPr>
          <a:xfrm>
            <a:off x="9057456" y="-568"/>
            <a:ext cx="848544" cy="284075"/>
          </a:xfrm>
          <a:prstGeom prst="rect">
            <a:avLst/>
          </a:prstGeom>
        </p:spPr>
      </p:pic>
      <p:grpSp>
        <p:nvGrpSpPr>
          <p:cNvPr id="2" name="그룹 1"/>
          <p:cNvGrpSpPr/>
          <p:nvPr userDrawn="1"/>
        </p:nvGrpSpPr>
        <p:grpSpPr>
          <a:xfrm>
            <a:off x="-3919" y="9264"/>
            <a:ext cx="708447" cy="301400"/>
            <a:chOff x="-3919" y="9264"/>
            <a:chExt cx="1212503" cy="301400"/>
          </a:xfrm>
        </p:grpSpPr>
        <p:pic>
          <p:nvPicPr>
            <p:cNvPr id="87" name="그림 8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19" y="9264"/>
              <a:ext cx="1212503" cy="30140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2000"/>
                </a:prstClr>
              </a:outerShdw>
            </a:effectLst>
          </p:spPr>
        </p:pic>
        <p:sp>
          <p:nvSpPr>
            <p:cNvPr id="88" name="직사각형 87"/>
            <p:cNvSpPr/>
            <p:nvPr/>
          </p:nvSpPr>
          <p:spPr>
            <a:xfrm>
              <a:off x="62806" y="260648"/>
              <a:ext cx="792088" cy="45719"/>
            </a:xfrm>
            <a:prstGeom prst="rect">
              <a:avLst/>
            </a:prstGeom>
            <a:solidFill>
              <a:srgbClr val="69B0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ko-KR" altLang="en-US">
                <a:solidFill>
                  <a:srgbClr val="3170B5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5843306" y="43156"/>
            <a:ext cx="3574190" cy="236729"/>
          </a:xfrm>
          <a:prstGeom prst="rect">
            <a:avLst/>
          </a:prstGeom>
          <a:noFill/>
          <a:ln w="6350">
            <a:noFill/>
          </a:ln>
          <a:scene3d>
            <a:camera prst="orthographicFront"/>
            <a:lightRig rig="threePt" dir="t"/>
          </a:scene3d>
          <a:sp3d extrusionH="12700"/>
        </p:spPr>
        <p:txBody>
          <a:bodyPr wrap="square" lIns="82040" tIns="41020" rIns="82040" bIns="41020" rtlCol="0">
            <a:spAutoFit/>
          </a:bodyPr>
          <a:lstStyle>
            <a:defPPr>
              <a:defRPr lang="ko-KR"/>
            </a:defPPr>
            <a:lvl1pPr>
              <a:defRPr sz="4800">
                <a:ln w="12700">
                  <a:noFill/>
                </a:ln>
                <a:gradFill>
                  <a:gsLst>
                    <a:gs pos="0">
                      <a:srgbClr val="0088B8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뫼비우스 Bold" panose="02000500000000000000" pitchFamily="2" charset="-127"/>
                <a:ea typeface="뫼비우스 Bold" panose="02000500000000000000" pitchFamily="2" charset="-127"/>
              </a:defRPr>
            </a:lvl1pPr>
          </a:lstStyle>
          <a:p>
            <a:pPr algn="r"/>
            <a:r>
              <a:rPr lang="ko-KR" altLang="en-US" sz="1000" i="1" dirty="0">
                <a:solidFill>
                  <a:schemeClr val="accent5">
                    <a:lumMod val="50000"/>
                  </a:schemeClr>
                </a:solidFill>
              </a:rPr>
              <a:t>공간정보시스템 고도화 </a:t>
            </a:r>
            <a:r>
              <a:rPr lang="ko-KR" altLang="en-US" sz="1000" i="1" dirty="0" smtClean="0">
                <a:solidFill>
                  <a:schemeClr val="accent5">
                    <a:lumMod val="50000"/>
                  </a:schemeClr>
                </a:solidFill>
              </a:rPr>
              <a:t>및 </a:t>
            </a:r>
            <a:r>
              <a:rPr lang="ko-KR" altLang="en-US" sz="1000" i="1" dirty="0" err="1" smtClean="0">
                <a:solidFill>
                  <a:schemeClr val="accent5">
                    <a:lumMod val="50000"/>
                  </a:schemeClr>
                </a:solidFill>
              </a:rPr>
              <a:t>공간빅데이터</a:t>
            </a:r>
            <a:r>
              <a:rPr lang="ko-KR" altLang="en-US" sz="1000" i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000" i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1000" i="1" dirty="0" smtClean="0">
                <a:solidFill>
                  <a:schemeClr val="accent5">
                    <a:lumMod val="50000"/>
                  </a:schemeClr>
                </a:solidFill>
              </a:rPr>
              <a:t>활용체계 </a:t>
            </a:r>
            <a:endParaRPr lang="ko-KR" altLang="en-US" sz="10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0" y="6504136"/>
            <a:ext cx="1069233" cy="3461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76" y="6614122"/>
            <a:ext cx="1487988" cy="186728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 userDrawn="1"/>
        </p:nvSpPr>
        <p:spPr>
          <a:xfrm>
            <a:off x="0" y="0"/>
            <a:ext cx="9007475" cy="2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IV. </a:t>
            </a:r>
            <a:r>
              <a:rPr lang="ko-KR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분석 </a:t>
            </a:r>
            <a:r>
              <a:rPr lang="ko-KR" altLang="en-US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툴박스의</a:t>
            </a:r>
            <a:r>
              <a:rPr lang="ko-KR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이해 및 활용 </a:t>
            </a: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(</a:t>
            </a:r>
            <a:r>
              <a:rPr lang="ko-KR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후보지</a:t>
            </a: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)</a:t>
            </a:r>
            <a:endParaRPr lang="ko-KR" altLang="en-US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50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1" y="-2892"/>
            <a:ext cx="9906001" cy="77137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1594000" scaled="0"/>
          </a:gradFill>
          <a:ln>
            <a:noFill/>
          </a:ln>
          <a:effectLst>
            <a:outerShdw blurRad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 userDrawn="1"/>
        </p:nvSpPr>
        <p:spPr>
          <a:xfrm>
            <a:off x="0" y="-11601"/>
            <a:ext cx="9909530" cy="94981"/>
          </a:xfrm>
          <a:prstGeom prst="rect">
            <a:avLst/>
          </a:prstGeom>
          <a:gradFill>
            <a:gsLst>
              <a:gs pos="0">
                <a:srgbClr val="69B0E1"/>
              </a:gs>
              <a:gs pos="100000">
                <a:srgbClr val="B5D9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814" r="36700" b="42431"/>
          <a:stretch/>
        </p:blipFill>
        <p:spPr>
          <a:xfrm>
            <a:off x="7833320" y="-569"/>
            <a:ext cx="2072680" cy="769053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9" y="9263"/>
            <a:ext cx="1212503" cy="75922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12000"/>
              </a:prstClr>
            </a:outerShdw>
          </a:effectLst>
        </p:spPr>
      </p:pic>
      <p:sp>
        <p:nvSpPr>
          <p:cNvPr id="88" name="직사각형 87"/>
          <p:cNvSpPr/>
          <p:nvPr/>
        </p:nvSpPr>
        <p:spPr>
          <a:xfrm>
            <a:off x="62806" y="719910"/>
            <a:ext cx="792088" cy="45719"/>
          </a:xfrm>
          <a:prstGeom prst="rect">
            <a:avLst/>
          </a:prstGeom>
          <a:solidFill>
            <a:srgbClr val="69B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ko-KR" altLang="en-US">
              <a:solidFill>
                <a:srgbClr val="3170B5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77136" y="235510"/>
            <a:ext cx="2553254" cy="452173"/>
          </a:xfrm>
          <a:prstGeom prst="rect">
            <a:avLst/>
          </a:prstGeom>
          <a:noFill/>
          <a:ln w="6350">
            <a:noFill/>
          </a:ln>
          <a:scene3d>
            <a:camera prst="orthographicFront"/>
            <a:lightRig rig="threePt" dir="t"/>
          </a:scene3d>
          <a:sp3d extrusionH="12700"/>
        </p:spPr>
        <p:txBody>
          <a:bodyPr wrap="square" lIns="82040" tIns="41020" rIns="82040" bIns="41020" rtlCol="0">
            <a:spAutoFit/>
          </a:bodyPr>
          <a:lstStyle>
            <a:defPPr>
              <a:defRPr lang="ko-KR"/>
            </a:defPPr>
            <a:lvl1pPr>
              <a:defRPr sz="4800">
                <a:ln w="12700">
                  <a:noFill/>
                </a:ln>
                <a:gradFill>
                  <a:gsLst>
                    <a:gs pos="0">
                      <a:srgbClr val="0088B8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뫼비우스 Bold" panose="02000500000000000000" pitchFamily="2" charset="-127"/>
                <a:ea typeface="뫼비우스 Bold" panose="02000500000000000000" pitchFamily="2" charset="-127"/>
              </a:defRPr>
            </a:lvl1pPr>
          </a:lstStyle>
          <a:p>
            <a:pPr algn="r"/>
            <a:r>
              <a:rPr lang="ko-KR" altLang="en-US" sz="1200" i="1" dirty="0">
                <a:solidFill>
                  <a:schemeClr val="accent5">
                    <a:lumMod val="50000"/>
                  </a:schemeClr>
                </a:solidFill>
              </a:rPr>
              <a:t>공간정보시스템 고도화 </a:t>
            </a:r>
            <a:r>
              <a:rPr lang="ko-KR" altLang="en-US" sz="1200" i="1" dirty="0" smtClean="0">
                <a:solidFill>
                  <a:schemeClr val="accent5">
                    <a:lumMod val="50000"/>
                  </a:schemeClr>
                </a:solidFill>
              </a:rPr>
              <a:t>및 </a:t>
            </a:r>
            <a:endParaRPr lang="en-US" altLang="ko-KR" sz="1200" i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ko-KR" altLang="en-US" sz="1200" i="1" dirty="0" err="1" smtClean="0">
                <a:solidFill>
                  <a:schemeClr val="accent5">
                    <a:lumMod val="50000"/>
                  </a:schemeClr>
                </a:solidFill>
              </a:rPr>
              <a:t>공간빅데이터</a:t>
            </a:r>
            <a:r>
              <a:rPr lang="ko-KR" altLang="en-US" sz="1200" i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200" i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1200" i="1" dirty="0" smtClean="0">
                <a:solidFill>
                  <a:schemeClr val="accent5">
                    <a:lumMod val="50000"/>
                  </a:schemeClr>
                </a:solidFill>
              </a:rPr>
              <a:t>활용체계 </a:t>
            </a:r>
            <a:endParaRPr lang="ko-KR" altLang="en-US" sz="12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0" y="6504136"/>
            <a:ext cx="1069233" cy="3461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76" y="6614122"/>
            <a:ext cx="1487988" cy="186728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207506" y="188640"/>
            <a:ext cx="4126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QGIS </a:t>
            </a:r>
            <a:r>
              <a:rPr lang="ko-KR" alt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업무활용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(</a:t>
            </a:r>
            <a:r>
              <a:rPr lang="ko-KR" alt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후보지분석</a:t>
            </a: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)</a:t>
            </a:r>
            <a:endParaRPr lang="ko-KR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0430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5" r:id="rId2"/>
    <p:sldLayoutId id="2147483746" r:id="rId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1600" kern="1200" dirty="0">
          <a:solidFill>
            <a:srgbClr val="000000"/>
          </a:solidFill>
          <a:latin typeface="Arial" pitchFamily="34" charset="0"/>
          <a:ea typeface="HY헤드라인M" pitchFamily="18" charset="-127"/>
          <a:cs typeface="HY헤드라인M" pitchFamily="18" charset="-128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9pPr>
    </p:titleStyle>
    <p:bodyStyle>
      <a:lvl1pPr marL="1651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Wingdings" charset="2"/>
        <a:buChar char="§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1pPr>
      <a:lvl2pPr marL="3429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2pPr>
      <a:lvl3pPr marL="5334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•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3pPr>
      <a:lvl4pPr marL="7366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4pPr>
      <a:lvl5pPr marL="901700" indent="-1270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»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tags" Target="../tags/tag2.xml"/><Relationship Id="rId16" Type="http://schemas.openxmlformats.org/officeDocument/2006/relationships/image" Target="../media/image18.jpeg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1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87007" y="2890838"/>
            <a:ext cx="8284960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32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비트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버전은 최신 버전과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교재에서 사용하는 샘플 데이터 셋은 실제 정보와 다르므로 교육용 이외에는 사용할 수 없습니다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650" y="1819877"/>
            <a:ext cx="8807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altLang="ko-KR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QGIS </a:t>
            </a:r>
            <a:r>
              <a:rPr lang="ko-KR" altLang="en-US" sz="4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업무활용</a:t>
            </a:r>
            <a:r>
              <a:rPr lang="ko-KR" alt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 </a:t>
            </a:r>
            <a:r>
              <a:rPr lang="en-US" altLang="ko-KR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(</a:t>
            </a:r>
            <a:r>
              <a:rPr lang="ko-KR" altLang="en-US" sz="4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후보지분석</a:t>
            </a:r>
            <a:r>
              <a:rPr lang="en-US" altLang="ko-KR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)</a:t>
            </a:r>
          </a:p>
        </p:txBody>
      </p:sp>
      <p:pic>
        <p:nvPicPr>
          <p:cNvPr id="14" name="Picture 7" descr="qgis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15" name="Picture 8" descr="geoserver-logo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6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7" name="Picture 10" descr="mapfish_whit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8" name="Picture 14" descr="openlayers_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20" name="Picture 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23" name="Picture 2" descr="GeoNod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24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5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6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34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306861"/>
            <a:ext cx="914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①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조건식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예를 참조하여 선택한 레이어에 해당 하는 조건 식 입력</a:t>
            </a:r>
            <a:endParaRPr lang="ko-KR" altLang="en-US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분리데이터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조건 입력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072400"/>
              </p:ext>
            </p:extLst>
          </p:nvPr>
        </p:nvGraphicFramePr>
        <p:xfrm>
          <a:off x="681038" y="1676193"/>
          <a:ext cx="8543924" cy="1261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5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8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자료명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파일명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구분코드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조건식 예시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85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국토계획</a:t>
                      </a: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ko-KR" sz="1000" kern="100" dirty="0">
                          <a:effectLst/>
                        </a:rPr>
                        <a:t>도시지역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TBA_LTCUQ111_KL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주거지역</a:t>
                      </a:r>
                      <a:r>
                        <a:rPr lang="en-US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: UQA1</a:t>
                      </a:r>
                      <a:br>
                        <a:rPr lang="en-US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공업지역</a:t>
                      </a:r>
                      <a:r>
                        <a:rPr lang="en-US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: UQA2</a:t>
                      </a:r>
                      <a:br>
                        <a:rPr lang="en-US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상업지역</a:t>
                      </a:r>
                      <a:r>
                        <a:rPr lang="en-US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: UQA3 </a:t>
                      </a:r>
                      <a:endParaRPr lang="ko-KR" sz="1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00" kern="100" dirty="0">
                          <a:effectLst/>
                        </a:rPr>
                        <a:t>"MNUM" like '%UQA1%' or </a:t>
                      </a:r>
                      <a:br>
                        <a:rPr lang="en-US" sz="1000" kern="100" dirty="0">
                          <a:effectLst/>
                        </a:rPr>
                      </a:br>
                      <a:r>
                        <a:rPr lang="en-US" sz="1000" kern="100" dirty="0">
                          <a:effectLst/>
                        </a:rPr>
                        <a:t>"MNUM" like '%UQA2%' or </a:t>
                      </a:r>
                      <a:br>
                        <a:rPr lang="en-US" sz="1000" kern="100" dirty="0">
                          <a:effectLst/>
                        </a:rPr>
                      </a:br>
                      <a:r>
                        <a:rPr lang="en-US" sz="1000" kern="100" dirty="0">
                          <a:effectLst/>
                        </a:rPr>
                        <a:t>"MNUM" like '%UQA3%'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88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구역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TBA_LTCUQ141_KL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지구단위계획구역</a:t>
                      </a:r>
                      <a:r>
                        <a:rPr lang="en-US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: </a:t>
                      </a:r>
                      <a:r>
                        <a:rPr lang="en-US" sz="1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UQQ300 </a:t>
                      </a:r>
                      <a:endParaRPr lang="ko-KR" sz="1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"MNUM" like </a:t>
                      </a:r>
                      <a:r>
                        <a:rPr lang="en-US" sz="1000" kern="100" dirty="0" smtClean="0">
                          <a:effectLst/>
                        </a:rPr>
                        <a:t>'%UQQ300%'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8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국토계획</a:t>
                      </a: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ko-KR" sz="1000" kern="100" dirty="0">
                          <a:effectLst/>
                        </a:rPr>
                        <a:t>교통시설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TBA_LTCUQ161_KL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철도</a:t>
                      </a:r>
                      <a:r>
                        <a:rPr lang="en-US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: UQS5 </a:t>
                      </a:r>
                      <a:endParaRPr lang="ko-KR" sz="1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"MNUM" like '%UQS5%'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88843" y="4221088"/>
            <a:ext cx="2887237" cy="2238845"/>
            <a:chOff x="265563" y="3494411"/>
            <a:chExt cx="3966837" cy="308766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63" y="3494411"/>
              <a:ext cx="3966837" cy="308766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318319" y="4142483"/>
              <a:ext cx="1459411" cy="50405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1560107" y="4958819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3121869"/>
            <a:ext cx="9144000" cy="62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Select features using an expression‘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창에 </a:t>
            </a:r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조건식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선택버튼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클릭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896" y="3914140"/>
            <a:ext cx="2870473" cy="2738238"/>
          </a:xfrm>
          <a:prstGeom prst="rect">
            <a:avLst/>
          </a:prstGeom>
        </p:spPr>
      </p:pic>
      <p:sp>
        <p:nvSpPr>
          <p:cNvPr id="11" name="이등변 삼각형 106"/>
          <p:cNvSpPr>
            <a:spLocks noChangeArrowheads="1"/>
          </p:cNvSpPr>
          <p:nvPr/>
        </p:nvSpPr>
        <p:spPr bwMode="auto">
          <a:xfrm rot="5400000">
            <a:off x="3049337" y="5234306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11408" y="5375659"/>
            <a:ext cx="1481446" cy="559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선택데이터 확인</a:t>
            </a:r>
            <a:endParaRPr lang="ko-KR" altLang="en-US" dirty="0"/>
          </a:p>
        </p:txBody>
      </p:sp>
      <p:sp>
        <p:nvSpPr>
          <p:cNvPr id="13" name="이등변 삼각형 106"/>
          <p:cNvSpPr>
            <a:spLocks noChangeArrowheads="1"/>
          </p:cNvSpPr>
          <p:nvPr/>
        </p:nvSpPr>
        <p:spPr bwMode="auto">
          <a:xfrm rot="5400000">
            <a:off x="6548826" y="5234306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97" y="3683299"/>
            <a:ext cx="2271582" cy="289182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946750" y="6059731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4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306861"/>
            <a:ext cx="9144000" cy="267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레이어중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하나를 선택  오른쪽 마우스 버튼 클릭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‘Save As…’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메뉴 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Save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only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selected features’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체크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‘Browse’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버튼 클릭 </a:t>
            </a: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추출 될 결과물의 이름 및 저장경로 설정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ESRI 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Shapefile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형식확인 저장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다른 레이어를 대상으로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구분코드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분리데이터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선택레이어 추출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과정 반복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</a:b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endParaRPr lang="ko-KR" altLang="en-US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분리데이터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 상세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57" y="4005064"/>
            <a:ext cx="3581647" cy="225000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631318" y="5718442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3737018" y="2867867"/>
            <a:ext cx="3413111" cy="3747246"/>
            <a:chOff x="3737018" y="2867867"/>
            <a:chExt cx="3413111" cy="374724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7018" y="2867867"/>
              <a:ext cx="3394893" cy="3747246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3816960" y="3230034"/>
              <a:ext cx="3333169" cy="999954"/>
              <a:chOff x="3816960" y="3230034"/>
              <a:chExt cx="3333169" cy="999954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457210" y="3230034"/>
                <a:ext cx="692919" cy="311631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3816960" y="4095265"/>
                <a:ext cx="1197966" cy="134723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타원 10"/>
          <p:cNvSpPr/>
          <p:nvPr/>
        </p:nvSpPr>
        <p:spPr>
          <a:xfrm>
            <a:off x="4724661" y="3757160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097016" y="4229988"/>
            <a:ext cx="4445022" cy="2282403"/>
            <a:chOff x="4816475" y="4005064"/>
            <a:chExt cx="4725563" cy="250732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6475" y="4005064"/>
              <a:ext cx="4725563" cy="250732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5539374" y="5943665"/>
              <a:ext cx="1191626" cy="23700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타원 14"/>
          <p:cNvSpPr/>
          <p:nvPr/>
        </p:nvSpPr>
        <p:spPr>
          <a:xfrm>
            <a:off x="6053610" y="6128345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4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추출레이어 병합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1" y="1352381"/>
            <a:ext cx="503220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윈도우 탐색기를 이용해서 임시로 사용할 폴더를 생성하고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추출된 레이어 및 분석에 사용 할 전체 레이어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shp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파일을 복사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488887"/>
            <a:ext cx="4572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병합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(Merge)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 위해서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‘Vector’  -&gt; ‘Data Management Tools’ -&gt; ‘Merge 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</a:rPr>
              <a:t>Shapefiles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to One…‘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3213" t="17397" r="51408" b="69636"/>
          <a:stretch/>
        </p:blipFill>
        <p:spPr>
          <a:xfrm>
            <a:off x="6352214" y="1195838"/>
            <a:ext cx="2376264" cy="9016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139" y="2161466"/>
            <a:ext cx="2547529" cy="2087660"/>
          </a:xfrm>
          <a:prstGeom prst="rect">
            <a:avLst/>
          </a:prstGeom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214" y="4332142"/>
            <a:ext cx="2663081" cy="23039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429000"/>
            <a:ext cx="4572000" cy="30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‘Merge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Shapefiles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팝업 창에서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‘Input director’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항목의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‘Browse’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버튼을 클릭 하고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에서 준비한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folder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의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경로를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설정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‘Output director’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항목의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‘Browse’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버튼을 클릭 하고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전체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 Merge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된 레이어의 출력 경로를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</a:rPr>
              <a:t>설정</a:t>
            </a:r>
            <a:endParaRPr lang="en-US" altLang="ko-KR" sz="1600" dirty="0" smtClean="0">
              <a:solidFill>
                <a:srgbClr val="000000"/>
              </a:solidFill>
              <a:latin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altLang="ko-KR" sz="1600" dirty="0" smtClean="0">
              <a:solidFill>
                <a:srgbClr val="000000"/>
              </a:solidFill>
              <a:latin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1.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</a:rPr>
              <a:t>과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2.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의 경로 를 입력 하고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‘OK’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버튼을 클릭하여 병합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</a:rPr>
              <a:t>실행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305099" y="5137424"/>
            <a:ext cx="613086" cy="2157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118920" y="4878646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05099" y="5557529"/>
            <a:ext cx="613086" cy="2157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29117" y="5353164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733599" y="6311909"/>
            <a:ext cx="613086" cy="2157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420725" y="6274328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4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병합결과에서 진주시 경계에 있는 기개발지 추출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1" y="1352381"/>
            <a:ext cx="918051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행정경계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시군구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파일의 속성테이블 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진주시를 선택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427605"/>
            <a:ext cx="522007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진주시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경계를 선택 하기 위해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‘Vector’ -&gt; 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Geoprocessing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Tools’ -&gt; ‘Clip’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도구 선택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Clip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도구창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팝업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</a:b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596705"/>
            <a:ext cx="4572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‘Clip’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‘Input vector layer’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병합된 결과 레이어를 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443709"/>
            <a:ext cx="4572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‘Clip layer’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항목에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시군구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레이어 선택 후 진주시를 선택 하기 위해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‘Use Only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selectec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featuers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항목에 체크박스 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5399759"/>
            <a:ext cx="4572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추출할 레이어파일 경로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입력 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‘OK’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버튼을 클릭하여 추출실행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20" y="1305578"/>
            <a:ext cx="2232248" cy="163047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216" y="3043198"/>
            <a:ext cx="1865759" cy="17729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400" y="1707883"/>
            <a:ext cx="2836862" cy="5355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4606871" y="1450049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405" y="4191922"/>
            <a:ext cx="2627356" cy="21111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8865359" y="4466948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8865359" y="4899623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8865359" y="5331373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8673029" y="5721810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5498740" y="4175727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7279690" y="2092579"/>
            <a:ext cx="2385885" cy="559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시군구</a:t>
            </a:r>
            <a:r>
              <a:rPr lang="ko-KR" altLang="en-US" dirty="0" smtClean="0"/>
              <a:t> 레이어에서 진주시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진주시 기개발지 데이터 확인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1" y="1352381"/>
            <a:ext cx="500404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Clip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도구를 이용한 진주시 기 개발지 데이터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추출 결과  확인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078" y="1229270"/>
            <a:ext cx="3574800" cy="25766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51" y="3933056"/>
            <a:ext cx="3580530" cy="2556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078" y="3929980"/>
            <a:ext cx="3574495" cy="2556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995991" y="2941282"/>
            <a:ext cx="2385885" cy="559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기개발지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진주시 추출 전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60963" y="5926522"/>
            <a:ext cx="2385885" cy="559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기개발지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진주시 경계 추출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959603" y="5926522"/>
            <a:ext cx="2385885" cy="559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기개발지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진주시 경계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031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650" y="1819877"/>
            <a:ext cx="8807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ko-KR" altLang="en-US" sz="4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개발불능지</a:t>
            </a:r>
            <a:r>
              <a:rPr lang="ko-KR" alt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 분석</a:t>
            </a:r>
            <a:endParaRPr lang="en-US" altLang="ko-KR" sz="4800" b="1" dirty="0" err="1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007" y="2890838"/>
            <a:ext cx="8284960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smtClean="0">
                <a:solidFill>
                  <a:srgbClr val="000000"/>
                </a:solidFill>
                <a:latin typeface="+mn-ea"/>
                <a:ea typeface="+mn-ea"/>
              </a:rPr>
              <a:t>경사도 제척 대상 분석</a:t>
            </a: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개발불능지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개요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06861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ko-KR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시군별</a:t>
            </a: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도시계획조례상 개발행위허가 기준에 따른 물리적 제한사항이 적용된 개발불능지역을 공간분석을 통하여 추출하는 작업 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② </a:t>
            </a:r>
            <a:r>
              <a:rPr lang="ko-KR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개발가능지</a:t>
            </a: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 추출을 위해 기개발지 분석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개발억제지 분석과 더불어 반드시 수행되어야 함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0499" y="2191374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필요데이터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5733256"/>
            <a:ext cx="91440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실습에 사용되는 데이터는 별도 배포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② 실무에서 사용되는 데이터 수령은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GIS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포털 데이터에서 수령하는 것이 원칙이며 방법은 별도 설명</a:t>
            </a:r>
            <a:endParaRPr lang="ko-KR" altLang="en-US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63042"/>
              </p:ext>
            </p:extLst>
          </p:nvPr>
        </p:nvGraphicFramePr>
        <p:xfrm>
          <a:off x="560512" y="2560706"/>
          <a:ext cx="7200800" cy="508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2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분류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자료명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파일명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 smtClean="0">
                          <a:effectLst/>
                        </a:rPr>
                        <a:t>수치지형도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ctr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표고점</a:t>
                      </a:r>
                      <a:endParaRPr lang="ko-KR" sz="1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ctr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dem_30x30_final2_EPSG5174_4817_clip_JinJu.tif</a:t>
                      </a:r>
                      <a:endParaRPr lang="ko-KR" sz="1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ctr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용량관련 진주시만 </a:t>
                      </a:r>
                      <a:r>
                        <a:rPr lang="en-US" altLang="ko-KR" sz="1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clip</a:t>
                      </a:r>
                      <a:endParaRPr lang="ko-KR" sz="1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fontAlgn="ctr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등고선</a:t>
                      </a:r>
                      <a:endParaRPr lang="ko-KR" sz="1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ctr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slope_30x30_final2_EPSG5174_4113_clip_JinJu.tif</a:t>
                      </a:r>
                      <a:endParaRPr lang="ko-KR" sz="1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ctr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용량관련 진주시만 </a:t>
                      </a:r>
                      <a:r>
                        <a:rPr lang="en-US" altLang="ko-KR" sz="1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clip</a:t>
                      </a:r>
                      <a:endParaRPr lang="ko-KR" altLang="ko-KR" sz="1000" kern="1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1" y="3416342"/>
            <a:ext cx="9359899" cy="9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202" y="4090467"/>
            <a:ext cx="4239278" cy="24023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81000" y="1405389"/>
            <a:ext cx="914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대상 테이블을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열기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1902" y="1847166"/>
            <a:ext cx="3752276" cy="313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QGIS Desktop </a:t>
            </a: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실행 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상단 </a:t>
            </a:r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메인메뉴의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'Layers' - 'Add Layer' - 'Add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Raster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Layer...'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메뉴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클릭 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파일선택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팝업창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‘dem_30x30_final2_EPSG5174_4817_clip_JinJu.tif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파일을 레이어로 추가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표출된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Raster Layer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endParaRPr lang="ko-KR" altLang="en-US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02" y="1616115"/>
            <a:ext cx="4180006" cy="23512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457056" y="1651610"/>
            <a:ext cx="3701303" cy="17773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881899" y="1358134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6196005" y="1639188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880" y="2272033"/>
            <a:ext cx="3085927" cy="14798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507790" y="2272033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8075257" y="3325151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8075257" y="4009895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경사도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11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05968"/>
            <a:ext cx="914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②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DEM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 맞는 스타일로 변경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1902" y="1547745"/>
            <a:ext cx="3752276" cy="4454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dem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Raster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레이어의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속성창을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열기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속성창의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‘Style’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탭을 선택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‘Band rendering’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그룹에서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Rander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type‘ -&gt; 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Singleband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pseudocolor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‘Generate new color map’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그룹에서 가시성이 높은 컬러배치를 선택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(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‘Greens’) Mode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옵션은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‘Continuous’  </a:t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Min,Max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값은 자동 분류된 값 으로 설정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[Classify]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버튼 눌러 분류 적용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[Apply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]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버튼을 클릭하여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Map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화면에 설정을 적용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3578" t="35976" r="63505" b="23510"/>
          <a:stretch/>
        </p:blipFill>
        <p:spPr>
          <a:xfrm>
            <a:off x="5245100" y="1265094"/>
            <a:ext cx="2084164" cy="13894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0075"/>
          <a:stretch/>
        </p:blipFill>
        <p:spPr>
          <a:xfrm>
            <a:off x="6177136" y="2878474"/>
            <a:ext cx="2516212" cy="12854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585" y="2756634"/>
            <a:ext cx="2066528" cy="10562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664" y="4451393"/>
            <a:ext cx="2448272" cy="208717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029" y="2720422"/>
            <a:ext cx="1533525" cy="8382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5208" y="4468200"/>
            <a:ext cx="2461551" cy="9343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타원 24"/>
          <p:cNvSpPr/>
          <p:nvPr/>
        </p:nvSpPr>
        <p:spPr>
          <a:xfrm>
            <a:off x="6704597" y="1977463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6" name="타원 25"/>
          <p:cNvSpPr/>
          <p:nvPr/>
        </p:nvSpPr>
        <p:spPr>
          <a:xfrm>
            <a:off x="5873721" y="2966755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8853796" y="4451393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5890" y="6123879"/>
            <a:ext cx="828675" cy="3429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타원 28"/>
          <p:cNvSpPr/>
          <p:nvPr/>
        </p:nvSpPr>
        <p:spPr>
          <a:xfrm>
            <a:off x="7305007" y="5828097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249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05968"/>
            <a:ext cx="914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경사분석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1902" y="1547745"/>
            <a:ext cx="3752276" cy="3400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메뉴바의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‘Raster’ -&gt;’Conversion ’-&gt;’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Polygonize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Sloop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대화상자 팝업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‘Elevation Layer’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항목에 경사도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‘dem_30x30_final2_EPSG5174_4817_clip_JinJu’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레이어를 선택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‘Output Layer’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항목에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파일경로를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적당한 레이어에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sloop.tif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 설정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‘Ok’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버튼을 클릭 하여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경사분석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실행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216" y="1755962"/>
            <a:ext cx="4698116" cy="31563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897" y="1729436"/>
            <a:ext cx="1892019" cy="1771572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5694839" y="1640304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04" y="3625967"/>
            <a:ext cx="3324225" cy="193357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5189601" y="3449754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6582111" y="3848292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8751442" y="4217890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6917684" y="5167710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4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47650" y="980728"/>
            <a:ext cx="935355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목차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91124" y="1721984"/>
            <a:ext cx="741682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후보지 분석 개요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기개발지 분석</a:t>
            </a:r>
          </a:p>
          <a:p>
            <a:r>
              <a:rPr lang="ko-KR" altLang="en-US" sz="1200" dirty="0">
                <a:latin typeface="+mj-lt"/>
              </a:rPr>
              <a:t>	기개발지 분석 개요</a:t>
            </a:r>
          </a:p>
          <a:p>
            <a:r>
              <a:rPr lang="ko-KR" altLang="en-US" sz="1200" dirty="0">
                <a:latin typeface="+mj-lt"/>
              </a:rPr>
              <a:t>	필요데이터</a:t>
            </a:r>
          </a:p>
          <a:p>
            <a:r>
              <a:rPr lang="ko-KR" altLang="en-US" sz="1200" dirty="0">
                <a:latin typeface="+mj-lt"/>
              </a:rPr>
              <a:t>	진주시 기개발지 추출</a:t>
            </a:r>
          </a:p>
          <a:p>
            <a:r>
              <a:rPr lang="ko-KR" altLang="en-US" sz="1200" dirty="0">
                <a:latin typeface="+mj-lt"/>
              </a:rPr>
              <a:t>	대상데이터 </a:t>
            </a:r>
            <a:r>
              <a:rPr lang="en-US" altLang="ko-KR" sz="1200" dirty="0">
                <a:latin typeface="+mj-lt"/>
              </a:rPr>
              <a:t>QGIS </a:t>
            </a:r>
            <a:r>
              <a:rPr lang="ko-KR" altLang="en-US" sz="1200" dirty="0">
                <a:latin typeface="+mj-lt"/>
              </a:rPr>
              <a:t>에서 열기</a:t>
            </a:r>
          </a:p>
          <a:p>
            <a:r>
              <a:rPr lang="ko-KR" altLang="en-US" sz="1200" dirty="0">
                <a:latin typeface="+mj-lt"/>
              </a:rPr>
              <a:t>	대상 파일에 좌표계가 없을 경우 조치 법</a:t>
            </a:r>
          </a:p>
          <a:p>
            <a:r>
              <a:rPr lang="ko-KR" altLang="en-US" sz="1200" dirty="0">
                <a:latin typeface="+mj-lt"/>
              </a:rPr>
              <a:t>	구분코드 분리</a:t>
            </a:r>
          </a:p>
          <a:p>
            <a:r>
              <a:rPr lang="ko-KR" altLang="en-US" sz="1200" dirty="0">
                <a:latin typeface="+mj-lt"/>
              </a:rPr>
              <a:t>	분리데이터 조건 입력</a:t>
            </a:r>
          </a:p>
          <a:p>
            <a:r>
              <a:rPr lang="ko-KR" altLang="en-US" sz="1200" dirty="0">
                <a:latin typeface="+mj-lt"/>
              </a:rPr>
              <a:t>	분리데이터 추출 상세</a:t>
            </a:r>
          </a:p>
          <a:p>
            <a:r>
              <a:rPr lang="ko-KR" altLang="en-US" sz="1200" dirty="0">
                <a:latin typeface="+mj-lt"/>
              </a:rPr>
              <a:t>	추출레이어 병합</a:t>
            </a:r>
          </a:p>
          <a:p>
            <a:r>
              <a:rPr lang="ko-KR" altLang="en-US" sz="1200" dirty="0">
                <a:latin typeface="+mj-lt"/>
              </a:rPr>
              <a:t>	병합결과에서 진주시 경계에 있는 기개발지 추출레이어</a:t>
            </a:r>
          </a:p>
          <a:p>
            <a:r>
              <a:rPr lang="ko-KR" altLang="en-US" sz="1200" dirty="0">
                <a:latin typeface="+mj-lt"/>
              </a:rPr>
              <a:t>	진주시 기개발지 데이터 확인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개발불능지</a:t>
            </a:r>
            <a:r>
              <a:rPr lang="ko-KR" altLang="en-US" sz="1200" dirty="0">
                <a:latin typeface="+mj-lt"/>
              </a:rPr>
              <a:t> 분석 </a:t>
            </a:r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경사도 제척 대상 분석</a:t>
            </a:r>
          </a:p>
          <a:p>
            <a:r>
              <a:rPr lang="ko-KR" altLang="en-US" sz="1200" dirty="0">
                <a:latin typeface="+mj-lt"/>
              </a:rPr>
              <a:t>	</a:t>
            </a:r>
            <a:r>
              <a:rPr lang="ko-KR" altLang="en-US" sz="1200" dirty="0" err="1">
                <a:latin typeface="+mj-lt"/>
              </a:rPr>
              <a:t>개발불능지</a:t>
            </a:r>
            <a:r>
              <a:rPr lang="ko-KR" altLang="en-US" sz="1200" dirty="0">
                <a:latin typeface="+mj-lt"/>
              </a:rPr>
              <a:t> 분석 개요</a:t>
            </a:r>
          </a:p>
          <a:p>
            <a:r>
              <a:rPr lang="ko-KR" altLang="en-US" sz="1200" dirty="0">
                <a:latin typeface="+mj-lt"/>
              </a:rPr>
              <a:t>	필요데이터</a:t>
            </a:r>
          </a:p>
          <a:p>
            <a:r>
              <a:rPr lang="ko-KR" altLang="en-US" sz="1200" dirty="0">
                <a:latin typeface="+mj-lt"/>
              </a:rPr>
              <a:t>	경사도 분석모델</a:t>
            </a:r>
          </a:p>
          <a:p>
            <a:r>
              <a:rPr lang="ko-KR" altLang="en-US" sz="1200" dirty="0">
                <a:latin typeface="+mj-lt"/>
              </a:rPr>
              <a:t>	진주시 제척대상 경사도 데이터 확인</a:t>
            </a:r>
          </a:p>
          <a:p>
            <a:r>
              <a:rPr lang="ko-KR" altLang="en-US" sz="1200" dirty="0">
                <a:latin typeface="+mj-lt"/>
              </a:rPr>
              <a:t>	</a:t>
            </a:r>
          </a:p>
          <a:p>
            <a:r>
              <a:rPr lang="ko-KR" altLang="en-US" sz="1200" dirty="0" err="1">
                <a:latin typeface="+mj-lt"/>
              </a:rPr>
              <a:t>개발불능지</a:t>
            </a:r>
            <a:r>
              <a:rPr lang="ko-KR" altLang="en-US" sz="1200" dirty="0">
                <a:latin typeface="+mj-lt"/>
              </a:rPr>
              <a:t> 분석 </a:t>
            </a:r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표고 제척 대상 분석</a:t>
            </a:r>
          </a:p>
          <a:p>
            <a:r>
              <a:rPr lang="ko-KR" altLang="en-US" sz="1200" dirty="0">
                <a:latin typeface="+mj-lt"/>
              </a:rPr>
              <a:t>	표고분석</a:t>
            </a:r>
          </a:p>
          <a:p>
            <a:r>
              <a:rPr lang="ko-KR" altLang="en-US" sz="1200" dirty="0">
                <a:latin typeface="+mj-lt"/>
              </a:rPr>
              <a:t>	진주시 제척대상 경사도 데이터 확인</a:t>
            </a:r>
          </a:p>
          <a:p>
            <a:endParaRPr lang="ko-KR" altLang="en-US" sz="1200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13040" y="1721984"/>
            <a:ext cx="741682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+mj-lt"/>
              </a:rPr>
              <a:t>개발불능지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분석 </a:t>
            </a:r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경사도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표고 제척대상지 </a:t>
            </a:r>
            <a:r>
              <a:rPr lang="en-US" altLang="ko-KR" sz="1200" dirty="0">
                <a:latin typeface="+mj-lt"/>
              </a:rPr>
              <a:t>Merge</a:t>
            </a:r>
          </a:p>
          <a:p>
            <a:r>
              <a:rPr lang="en-US" altLang="ko-KR" sz="1200" dirty="0">
                <a:latin typeface="+mj-lt"/>
              </a:rPr>
              <a:t>	</a:t>
            </a:r>
            <a:r>
              <a:rPr lang="ko-KR" altLang="en-US" sz="1200" dirty="0">
                <a:latin typeface="+mj-lt"/>
              </a:rPr>
              <a:t>경사도 분석데이터 </a:t>
            </a:r>
            <a:r>
              <a:rPr lang="ko-KR" altLang="en-US" sz="1200" dirty="0" err="1">
                <a:latin typeface="+mj-lt"/>
              </a:rPr>
              <a:t>컬럼명</a:t>
            </a:r>
            <a:r>
              <a:rPr lang="ko-KR" altLang="en-US" sz="1200" dirty="0">
                <a:latin typeface="+mj-lt"/>
              </a:rPr>
              <a:t> 변경</a:t>
            </a:r>
          </a:p>
          <a:p>
            <a:r>
              <a:rPr lang="ko-KR" altLang="en-US" sz="1200" dirty="0">
                <a:latin typeface="+mj-lt"/>
              </a:rPr>
              <a:t>	변경된 </a:t>
            </a:r>
            <a:r>
              <a:rPr lang="ko-KR" altLang="en-US" sz="1200" dirty="0" err="1">
                <a:latin typeface="+mj-lt"/>
              </a:rPr>
              <a:t>컬럼</a:t>
            </a:r>
            <a:r>
              <a:rPr lang="ko-KR" altLang="en-US" sz="1200" dirty="0">
                <a:latin typeface="+mj-lt"/>
              </a:rPr>
              <a:t> 명 확정</a:t>
            </a:r>
          </a:p>
          <a:p>
            <a:r>
              <a:rPr lang="ko-KR" altLang="en-US" sz="1200" dirty="0">
                <a:latin typeface="+mj-lt"/>
              </a:rPr>
              <a:t>	경사도 분석데이터와 표고 분석 데이터 </a:t>
            </a:r>
            <a:r>
              <a:rPr lang="en-US" altLang="ko-KR" sz="1200" dirty="0">
                <a:latin typeface="+mj-lt"/>
              </a:rPr>
              <a:t>Merge</a:t>
            </a:r>
          </a:p>
          <a:p>
            <a:r>
              <a:rPr lang="en-US" altLang="ko-KR" sz="1200" dirty="0">
                <a:latin typeface="+mj-lt"/>
              </a:rPr>
              <a:t>	</a:t>
            </a:r>
            <a:r>
              <a:rPr lang="ko-KR" altLang="en-US" sz="1200" dirty="0">
                <a:latin typeface="+mj-lt"/>
              </a:rPr>
              <a:t>진주시 기개발지 데이터 확인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strike="sngStrike" dirty="0">
                <a:latin typeface="+mj-lt"/>
              </a:rPr>
              <a:t>개발억제지 분석</a:t>
            </a:r>
          </a:p>
          <a:p>
            <a:r>
              <a:rPr lang="ko-KR" altLang="en-US" sz="1200" strike="sngStrike" dirty="0">
                <a:latin typeface="+mj-lt"/>
              </a:rPr>
              <a:t>	개발억제지 분석 개요</a:t>
            </a:r>
          </a:p>
          <a:p>
            <a:r>
              <a:rPr lang="ko-KR" altLang="en-US" sz="1200" strike="sngStrike" dirty="0">
                <a:latin typeface="+mj-lt"/>
              </a:rPr>
              <a:t>	필요데이터</a:t>
            </a:r>
          </a:p>
          <a:p>
            <a:r>
              <a:rPr lang="ko-KR" altLang="en-US" sz="1200" strike="sngStrike" dirty="0">
                <a:latin typeface="+mj-lt"/>
              </a:rPr>
              <a:t>	진주시 </a:t>
            </a:r>
            <a:r>
              <a:rPr lang="ko-KR" altLang="en-US" sz="1200" strike="sngStrike" dirty="0" err="1">
                <a:latin typeface="+mj-lt"/>
              </a:rPr>
              <a:t>개발억제지를</a:t>
            </a:r>
            <a:r>
              <a:rPr lang="ko-KR" altLang="en-US" sz="1200" strike="sngStrike" dirty="0">
                <a:latin typeface="+mj-lt"/>
              </a:rPr>
              <a:t> 추출</a:t>
            </a:r>
          </a:p>
          <a:p>
            <a:r>
              <a:rPr lang="ko-KR" altLang="en-US" sz="1200" strike="sngStrike" dirty="0">
                <a:latin typeface="+mj-lt"/>
              </a:rPr>
              <a:t>	분리데이터 조건 입력 </a:t>
            </a:r>
          </a:p>
          <a:p>
            <a:r>
              <a:rPr lang="ko-KR" altLang="en-US" sz="1200" strike="sngStrike" dirty="0">
                <a:latin typeface="+mj-lt"/>
              </a:rPr>
              <a:t>	분리데이터 추출 상세</a:t>
            </a:r>
          </a:p>
          <a:p>
            <a:r>
              <a:rPr lang="ko-KR" altLang="en-US" sz="1200" strike="sngStrike" dirty="0">
                <a:latin typeface="+mj-lt"/>
              </a:rPr>
              <a:t>	추출레이어 병합</a:t>
            </a:r>
          </a:p>
          <a:p>
            <a:r>
              <a:rPr lang="ko-KR" altLang="en-US" sz="1200" strike="sngStrike" dirty="0">
                <a:latin typeface="+mj-lt"/>
              </a:rPr>
              <a:t>	병합결과에서 진주시 경계에 있는 기개발지 추출</a:t>
            </a:r>
          </a:p>
          <a:p>
            <a:r>
              <a:rPr lang="ko-KR" altLang="en-US" sz="1200" strike="sngStrike" dirty="0">
                <a:latin typeface="+mj-lt"/>
              </a:rPr>
              <a:t>	진주시 기개발지 데이터 </a:t>
            </a:r>
            <a:r>
              <a:rPr lang="ko-KR" altLang="en-US" sz="1200" strike="sngStrike" dirty="0" smtClean="0">
                <a:latin typeface="+mj-lt"/>
              </a:rPr>
              <a:t>확인</a:t>
            </a:r>
            <a:endParaRPr lang="en-US" altLang="ko-KR" sz="1200" strike="sngStrike" dirty="0" smtClean="0">
              <a:latin typeface="+mj-lt"/>
            </a:endParaRPr>
          </a:p>
          <a:p>
            <a:endParaRPr lang="en-US" altLang="ko-KR" sz="1200" strike="sngStrike" dirty="0">
              <a:latin typeface="+mj-lt"/>
            </a:endParaRPr>
          </a:p>
          <a:p>
            <a:r>
              <a:rPr lang="ko-KR" altLang="en-US" sz="1200" strike="sngStrike" dirty="0">
                <a:latin typeface="+mj-lt"/>
              </a:rPr>
              <a:t>인쇄물 제작</a:t>
            </a:r>
          </a:p>
          <a:p>
            <a:r>
              <a:rPr lang="ko-KR" altLang="en-US" sz="1200" strike="sngStrike" dirty="0">
                <a:latin typeface="+mj-lt"/>
              </a:rPr>
              <a:t>	인쇄물 제작 개요</a:t>
            </a:r>
          </a:p>
          <a:p>
            <a:r>
              <a:rPr lang="ko-KR" altLang="en-US" sz="1200" strike="sngStrike" dirty="0">
                <a:latin typeface="+mj-lt"/>
              </a:rPr>
              <a:t>	인쇄물 메인지도 추가	</a:t>
            </a:r>
          </a:p>
          <a:p>
            <a:r>
              <a:rPr lang="ko-KR" altLang="en-US" sz="1200" strike="sngStrike" dirty="0">
                <a:latin typeface="+mj-lt"/>
              </a:rPr>
              <a:t>	인쇄물 보조지도 추가</a:t>
            </a:r>
          </a:p>
          <a:p>
            <a:r>
              <a:rPr lang="ko-KR" altLang="en-US" sz="1200" strike="sngStrike" dirty="0">
                <a:latin typeface="+mj-lt"/>
              </a:rPr>
              <a:t>	인쇄물 </a:t>
            </a:r>
            <a:r>
              <a:rPr lang="ko-KR" altLang="en-US" sz="1200" strike="sngStrike" dirty="0" err="1">
                <a:latin typeface="+mj-lt"/>
              </a:rPr>
              <a:t>방위표</a:t>
            </a:r>
            <a:r>
              <a:rPr lang="ko-KR" altLang="en-US" sz="1200" strike="sngStrike" dirty="0">
                <a:latin typeface="+mj-lt"/>
              </a:rPr>
              <a:t> 추가</a:t>
            </a:r>
          </a:p>
          <a:p>
            <a:r>
              <a:rPr lang="ko-KR" altLang="en-US" sz="1200" strike="sngStrike" dirty="0">
                <a:latin typeface="+mj-lt"/>
              </a:rPr>
              <a:t>	인쇄물 스케일 바 추가	</a:t>
            </a:r>
            <a:endParaRPr lang="en-US" altLang="ko-KR" sz="1200" strike="sngStrike" dirty="0" smtClean="0">
              <a:latin typeface="+mj-lt"/>
            </a:endParaRPr>
          </a:p>
          <a:p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9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05968"/>
            <a:ext cx="914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경사분석에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맞는 스타일로 변경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902" y="1547745"/>
            <a:ext cx="3752276" cy="455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sloop Raster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레이어의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속성창을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열기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속성창의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‘Style’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탭을 선택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‘Band rendering’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그룹에서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Rander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type‘ -&gt; 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Singleband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pseudocolor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‘Generate new color map’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그룹에서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RdYiGn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선택하고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Invert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체크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Mode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옵션은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‘Continuous’  </a:t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Min,Max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값은 자동 분류된 값 으로 설정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[Classify]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버튼 눌러 분류 적용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[Apply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]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버튼을 클릭하여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Map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화면에 설정을 적용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944" y="1628800"/>
            <a:ext cx="5347075" cy="42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05968"/>
            <a:ext cx="914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⑤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개발불능지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추출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902" y="1547745"/>
            <a:ext cx="3752276" cy="3561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Raster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Raster Calculator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메뉴 선택</a:t>
            </a:r>
            <a:endParaRPr lang="ko-KR" altLang="en-US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Dem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과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sloop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레이어의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번 밴드와 아래의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Operators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들을 적절히 선택하여 고도가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75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이상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경사도가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12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이상인 지역을 연산해내는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expression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만들기</a:t>
            </a:r>
            <a:endParaRPr lang="ko-KR" altLang="en-US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Output Layer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[…]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선택하여 적절한 폴더에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impossible.tif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지정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하단의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‘Expression valid’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확인하고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[OK]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눌러 연산 수행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07" y="2427949"/>
            <a:ext cx="4735387" cy="4179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128" y="764704"/>
            <a:ext cx="1725300" cy="18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880" y="3673548"/>
            <a:ext cx="4839123" cy="2850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105968"/>
            <a:ext cx="914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개발불능지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폴리곤화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1902" y="1547745"/>
            <a:ext cx="3752276" cy="429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Raster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Conversion 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Polygonize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(Raster to vector)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메뉴 선택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Polygonize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(Raster to vector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)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대화상자에서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Input file (raster)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항목에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impossible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레이어 선택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Output file for polygons (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shapefile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)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항목의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[…]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눌러 적당한 폴더에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impossible.shp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생성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Field name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체크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눌러 실행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생성된 벡터 레이어에서 값이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인 항목들 지워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개발불능지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데이터 완성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993650"/>
            <a:ext cx="5148957" cy="26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1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650" y="1819877"/>
            <a:ext cx="8807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ko-KR" alt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후보지 분석 개요</a:t>
            </a:r>
            <a:endParaRPr lang="en-US" altLang="ko-KR" sz="4800" b="1" dirty="0" err="1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92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후보지 분석 주요 단계 및 요소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39934" y="1792347"/>
            <a:ext cx="2376264" cy="6752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개발가능지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15598" y="3115627"/>
            <a:ext cx="2376264" cy="6752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기개발지 분석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39934" y="3115627"/>
            <a:ext cx="2376264" cy="6752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 </a:t>
            </a:r>
            <a:r>
              <a:rPr lang="ko-KR" altLang="en-US" dirty="0" err="1" smtClean="0"/>
              <a:t>불능지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124310" y="3115627"/>
            <a:ext cx="2376264" cy="6752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개발억제지 분석</a:t>
            </a:r>
            <a:endParaRPr lang="ko-KR" altLang="en-US" dirty="0"/>
          </a:p>
        </p:txBody>
      </p:sp>
      <p:cxnSp>
        <p:nvCxnSpPr>
          <p:cNvPr id="11" name="꺾인 연결선 10"/>
          <p:cNvCxnSpPr>
            <a:stCxn id="7" idx="0"/>
            <a:endCxn id="6" idx="2"/>
          </p:cNvCxnSpPr>
          <p:nvPr/>
        </p:nvCxnSpPr>
        <p:spPr>
          <a:xfrm rot="5400000" flipH="1" flipV="1">
            <a:off x="3091862" y="1279423"/>
            <a:ext cx="648072" cy="3024336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8" idx="0"/>
            <a:endCxn id="6" idx="2"/>
          </p:cNvCxnSpPr>
          <p:nvPr/>
        </p:nvCxnSpPr>
        <p:spPr>
          <a:xfrm rot="5400000" flipH="1" flipV="1">
            <a:off x="4604030" y="2791591"/>
            <a:ext cx="648072" cy="1270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9" idx="0"/>
            <a:endCxn id="6" idx="2"/>
          </p:cNvCxnSpPr>
          <p:nvPr/>
        </p:nvCxnSpPr>
        <p:spPr>
          <a:xfrm rot="16200000" flipV="1">
            <a:off x="6296218" y="1099403"/>
            <a:ext cx="648072" cy="3384376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4116555" y="5871878"/>
            <a:ext cx="1623021" cy="5072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기개발지 자료 수령</a:t>
            </a:r>
            <a:endParaRPr lang="ko-KR" altLang="en-US" sz="1200" dirty="0"/>
          </a:p>
        </p:txBody>
      </p:sp>
      <p:cxnSp>
        <p:nvCxnSpPr>
          <p:cNvPr id="34" name="직선 연결선 33"/>
          <p:cNvCxnSpPr>
            <a:stCxn id="7" idx="2"/>
            <a:endCxn id="25" idx="0"/>
          </p:cNvCxnSpPr>
          <p:nvPr/>
        </p:nvCxnSpPr>
        <p:spPr>
          <a:xfrm>
            <a:off x="1903730" y="3790835"/>
            <a:ext cx="3024336" cy="613191"/>
          </a:xfrm>
          <a:prstGeom prst="line">
            <a:avLst/>
          </a:prstGeom>
          <a:ln w="28575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5" idx="2"/>
            <a:endCxn id="24" idx="0"/>
          </p:cNvCxnSpPr>
          <p:nvPr/>
        </p:nvCxnSpPr>
        <p:spPr>
          <a:xfrm>
            <a:off x="4928066" y="4911320"/>
            <a:ext cx="0" cy="2266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4" idx="2"/>
            <a:endCxn id="23" idx="0"/>
          </p:cNvCxnSpPr>
          <p:nvPr/>
        </p:nvCxnSpPr>
        <p:spPr>
          <a:xfrm>
            <a:off x="4928066" y="5645246"/>
            <a:ext cx="0" cy="2266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9" idx="2"/>
            <a:endCxn id="25" idx="0"/>
          </p:cNvCxnSpPr>
          <p:nvPr/>
        </p:nvCxnSpPr>
        <p:spPr>
          <a:xfrm flipH="1">
            <a:off x="4928066" y="3790835"/>
            <a:ext cx="3384376" cy="613191"/>
          </a:xfrm>
          <a:prstGeom prst="line">
            <a:avLst/>
          </a:prstGeom>
          <a:ln w="28575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8" idx="2"/>
            <a:endCxn id="25" idx="0"/>
          </p:cNvCxnSpPr>
          <p:nvPr/>
        </p:nvCxnSpPr>
        <p:spPr>
          <a:xfrm>
            <a:off x="4928066" y="3790835"/>
            <a:ext cx="0" cy="613191"/>
          </a:xfrm>
          <a:prstGeom prst="line">
            <a:avLst/>
          </a:prstGeom>
          <a:ln w="28575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116555" y="5137952"/>
            <a:ext cx="1623021" cy="5072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기개발지 제척 코드 레이어 제작</a:t>
            </a:r>
            <a:endParaRPr lang="ko-KR" altLang="en-US" sz="12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16555" y="4404026"/>
            <a:ext cx="1623021" cy="5072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제척 대상 레이어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Merge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26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650" y="1819877"/>
            <a:ext cx="8807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ko-KR" alt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기개발지 분석</a:t>
            </a:r>
            <a:endParaRPr lang="en-US" altLang="ko-KR" sz="4800" b="1" dirty="0" err="1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5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기개발지 분석 개요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1306861"/>
            <a:ext cx="9144000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특정지역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중 도시지역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도로 등 기개발지에 해당되는 지역을 공간분석을 통하여 중첩하여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추출하는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작업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②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개발가능지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추출을 위해 </a:t>
            </a:r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개발불능지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분석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개발억제지 분석과 더불어 반드시 수행되어야 함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70499" y="2256047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필요데이터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62746"/>
              </p:ext>
            </p:extLst>
          </p:nvPr>
        </p:nvGraphicFramePr>
        <p:xfrm>
          <a:off x="704528" y="2651295"/>
          <a:ext cx="4776018" cy="2367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분류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자료명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파일명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1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용도지역지구도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경제자유구역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용도지구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TBA_LTCUB701_KL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기업도시개발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기업도시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TBA_LTCUB601_KL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도로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용도구역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TBA_LTCUI101_KL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도시개발</a:t>
                      </a: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ko-KR" sz="1000" kern="100" dirty="0">
                          <a:effectLst/>
                        </a:rPr>
                        <a:t>도시개발구역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TBA_LTCUD901_KL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도시및주거환경정비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정비구역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TBA_LTCUD602_KL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도시지역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TBA_LTCUQ111_KL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유통단지개발촉진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유통단지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TBA_LTCUH501_KL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구역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TBA_LTCUQ141_KL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지역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지역균형개발및중소기업육성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TBA_LTCUB201_KL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교통시설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TBA_LTCUQ161_KL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택지개발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택지개발예정구역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TBA_LTCUD301_KL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사업지구경계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산업단지 사업지구계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TRA_IRSTT_IL_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1000" y="5157192"/>
            <a:ext cx="91440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실습에 사용되는 데이터는 별도 배포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② 실무에서 사용되는 데이터 수령은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GIS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포털 데이터에서 수령하는 것이 원칙이며 방법은 별도 설명</a:t>
            </a:r>
            <a:endParaRPr lang="ko-KR" altLang="en-US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55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99" y="3514721"/>
            <a:ext cx="5563589" cy="31295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진주시 기개발지 추출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306861"/>
            <a:ext cx="914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수령받은 용도지역지구도 및 사업지구경계 공간데이터 중 아래의 파일명을 가진 파일들을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0499" y="249289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대상데이터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열기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3057153"/>
            <a:ext cx="914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대상 테이블을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열기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9405" y="3498930"/>
            <a:ext cx="3752276" cy="261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QGIS Desktop </a:t>
            </a: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실행 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상단 </a:t>
            </a:r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메인메뉴의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'Layers' - 'Add Layer' - 'Add Vector Layer...'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메뉴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클릭 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'Add vector layer' </a:t>
            </a:r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팝업창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아래의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'Source'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영역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'Dataset' </a:t>
            </a:r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입력칸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옆의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'Browse'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버튼 클릭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대상 테이블 들을 레이어로 추가</a:t>
            </a:r>
            <a:endParaRPr lang="ko-KR" altLang="en-US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24656" y="3396830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23" y="3600785"/>
            <a:ext cx="4323050" cy="224768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타원 14"/>
          <p:cNvSpPr/>
          <p:nvPr/>
        </p:nvSpPr>
        <p:spPr>
          <a:xfrm>
            <a:off x="1771165" y="3489601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365" y="5102826"/>
            <a:ext cx="3310784" cy="156653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585569" y="4924965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3" name="타원 22"/>
          <p:cNvSpPr/>
          <p:nvPr/>
        </p:nvSpPr>
        <p:spPr>
          <a:xfrm>
            <a:off x="4092273" y="5722338"/>
            <a:ext cx="409590" cy="3748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987296"/>
              </p:ext>
            </p:extLst>
          </p:nvPr>
        </p:nvGraphicFramePr>
        <p:xfrm>
          <a:off x="1116455" y="1702065"/>
          <a:ext cx="2975818" cy="728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자료명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파일명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18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도시지역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TBA_LTCUQ111_KL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구역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TBA_LTCUQ141_KL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1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교통시설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TBA_LTCUQ161_KL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19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7" y="2263279"/>
            <a:ext cx="5509043" cy="296592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80674" y="2160723"/>
            <a:ext cx="3752276" cy="3195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좌표체계 정보가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없을경우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'Coordinate Reference System Selector' </a:t>
            </a:r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팝업창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열림 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아래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'Coordinate reference systems of the world'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선택영역에서 제일 아래쪽에 있는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'User Defined Coordinate Systems'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목록 중 위의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좌표체계 확인하기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과정에서 만든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'KLIS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중부원점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EPSG:5174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변형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'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선택 </a:t>
            </a:r>
          </a:p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하단의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‘OK'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버튼 클릭 </a:t>
            </a: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17023" y="2185344"/>
            <a:ext cx="425735" cy="41563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5" name="타원 4"/>
          <p:cNvSpPr/>
          <p:nvPr/>
        </p:nvSpPr>
        <p:spPr>
          <a:xfrm>
            <a:off x="2360712" y="3612699"/>
            <a:ext cx="425735" cy="41563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6" name="타원 5"/>
          <p:cNvSpPr/>
          <p:nvPr/>
        </p:nvSpPr>
        <p:spPr>
          <a:xfrm>
            <a:off x="3224808" y="4940775"/>
            <a:ext cx="425735" cy="41563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270499" y="1588572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파일에 좌표계가 없을 경우 조치 법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306861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①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따로 분리한 도시지역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구역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교통시설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개의 파일을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Select By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expression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이용하여 아래의 구분코드로 분리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749484"/>
              </p:ext>
            </p:extLst>
          </p:nvPr>
        </p:nvGraphicFramePr>
        <p:xfrm>
          <a:off x="681038" y="1993394"/>
          <a:ext cx="2975818" cy="728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자료명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파일명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18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도시지역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TBA_LTCUQ111_KL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구역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TBA_LTCUQ141_KL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1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국토계획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교통시설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TBA_LTCUQ161_KL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구분코드 분리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925598"/>
            <a:ext cx="9144000" cy="99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에서 로드 된 레이어에 오른쪽 마우스 버튼 클릭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</a:rPr>
              <a:t>속성테이블 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‘Select features using an expression‘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</a:rPr>
              <a:t>버튼을 클릭</a:t>
            </a:r>
            <a:endParaRPr lang="en-US" altLang="ko-KR" sz="1600" dirty="0" smtClean="0">
              <a:solidFill>
                <a:srgbClr val="000000"/>
              </a:solidFill>
              <a:latin typeface="+mj-ea"/>
            </a:endParaRPr>
          </a:p>
          <a:p>
            <a:pPr marL="342900" indent="-342900" defTabSz="939800" eaLnBrk="0" latinLnBrk="0" hangingPunct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‘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Select features using an expression‘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</a:rPr>
              <a:t>창이 팝업 </a:t>
            </a:r>
            <a:endParaRPr lang="ko-KR" altLang="en-US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9" y="4382139"/>
            <a:ext cx="3055559" cy="176083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927064" y="4555185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732" y="4585078"/>
            <a:ext cx="1995897" cy="190395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27462" y="4374880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142" y="4277900"/>
            <a:ext cx="2061545" cy="9514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4413754" y="4517274"/>
            <a:ext cx="267822" cy="2910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594" y="4374880"/>
            <a:ext cx="2848013" cy="221680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7883768" y="4139505"/>
            <a:ext cx="372355" cy="3407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5" name="이등변 삼각형 106"/>
          <p:cNvSpPr>
            <a:spLocks noChangeArrowheads="1"/>
          </p:cNvSpPr>
          <p:nvPr/>
        </p:nvSpPr>
        <p:spPr bwMode="auto">
          <a:xfrm rot="5400000">
            <a:off x="3049337" y="5234306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16" name="이등변 삼각형 106"/>
          <p:cNvSpPr>
            <a:spLocks noChangeArrowheads="1"/>
          </p:cNvSpPr>
          <p:nvPr/>
        </p:nvSpPr>
        <p:spPr bwMode="auto">
          <a:xfrm rot="5400000">
            <a:off x="5694148" y="5287165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54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5100" indent="-114300" defTabSz="939800" eaLnBrk="0" fontAlgn="b" hangingPunct="0">
          <a:spcBef>
            <a:spcPct val="30000"/>
          </a:spcBef>
          <a:spcAft>
            <a:spcPct val="0"/>
          </a:spcAft>
          <a:buFont typeface="Arial" pitchFamily="34" charset="0"/>
          <a:buChar char="•"/>
          <a:defRPr sz="1400" dirty="0" smtClean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23895</TotalTime>
  <Words>1065</Words>
  <Application>Microsoft Office PowerPoint</Application>
  <PresentationFormat>A4 용지(210x297mm)</PresentationFormat>
  <Paragraphs>297</Paragraphs>
  <Slides>22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HY헤드라인M</vt:lpstr>
      <vt:lpstr>굴림</vt:lpstr>
      <vt:lpstr>맑은 고딕</vt:lpstr>
      <vt:lpstr>뫼비우스 Bold</vt:lpstr>
      <vt:lpstr>Arial</vt:lpstr>
      <vt:lpstr>Times New Roman</vt:lpstr>
      <vt:lpstr>Tw Cen MT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OSS_FOSS4G</dc:title>
  <dc:subject>공간정보거점대학 FOSS4G 교육</dc:subject>
  <dc:creator>Minpa Lee</dc:creator>
  <cp:lastModifiedBy>Windows 사용자</cp:lastModifiedBy>
  <cp:revision>1927</cp:revision>
  <cp:lastPrinted>2016-09-05T05:29:38Z</cp:lastPrinted>
  <dcterms:created xsi:type="dcterms:W3CDTF">2012-08-14T08:22:03Z</dcterms:created>
  <dcterms:modified xsi:type="dcterms:W3CDTF">2016-12-26T16:14:45Z</dcterms:modified>
  <cp:category>FOSS4G</cp:category>
</cp:coreProperties>
</file>